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59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6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4660"/>
  </p:normalViewPr>
  <p:slideViewPr>
    <p:cSldViewPr snapToGrid="0">
      <p:cViewPr>
        <p:scale>
          <a:sx n="69" d="100"/>
          <a:sy n="69" d="100"/>
        </p:scale>
        <p:origin x="1920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89FE47-492B-46CB-B5D7-42302A058031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47D66BA-0BA6-4C1D-972F-C0661FE89B2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Task: To build a polyalphabetic cipher algorithm</a:t>
          </a:r>
        </a:p>
      </dgm:t>
    </dgm:pt>
    <dgm:pt modelId="{2E484A26-728F-4495-90DA-B7F66B9223E2}" type="parTrans" cxnId="{5F2E2535-CD9B-4FF5-85B9-17E1C57D6093}">
      <dgm:prSet/>
      <dgm:spPr/>
      <dgm:t>
        <a:bodyPr/>
        <a:lstStyle/>
        <a:p>
          <a:endParaRPr lang="en-US"/>
        </a:p>
      </dgm:t>
    </dgm:pt>
    <dgm:pt modelId="{54DCCDDF-C02B-48F7-8E0A-FB2BE53C436E}" type="sibTrans" cxnId="{5F2E2535-CD9B-4FF5-85B9-17E1C57D6093}">
      <dgm:prSet/>
      <dgm:spPr/>
      <dgm:t>
        <a:bodyPr/>
        <a:lstStyle/>
        <a:p>
          <a:endParaRPr lang="en-US"/>
        </a:p>
      </dgm:t>
    </dgm:pt>
    <dgm:pt modelId="{0A2A4DEE-FDA1-413F-A413-E11B6F9C533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Language statistical analysis</a:t>
          </a:r>
        </a:p>
      </dgm:t>
    </dgm:pt>
    <dgm:pt modelId="{1BE639B3-DFA1-4495-89F9-6ADB22EC1E36}" type="parTrans" cxnId="{A6B12748-7549-4767-968F-05A4B9973AF1}">
      <dgm:prSet/>
      <dgm:spPr/>
      <dgm:t>
        <a:bodyPr/>
        <a:lstStyle/>
        <a:p>
          <a:endParaRPr lang="en-US"/>
        </a:p>
      </dgm:t>
    </dgm:pt>
    <dgm:pt modelId="{32A4AC60-77CE-4827-A3A1-5F724FE2BF2A}" type="sibTrans" cxnId="{A6B12748-7549-4767-968F-05A4B9973AF1}">
      <dgm:prSet/>
      <dgm:spPr/>
      <dgm:t>
        <a:bodyPr/>
        <a:lstStyle/>
        <a:p>
          <a:endParaRPr lang="en-US"/>
        </a:p>
      </dgm:t>
    </dgm:pt>
    <dgm:pt modelId="{131243DD-D57D-4F2A-AB27-E14FA6F717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2">
                  <a:lumMod val="40000"/>
                  <a:lumOff val="60000"/>
                </a:schemeClr>
              </a:solidFill>
            </a:rPr>
            <a:t>English word, 2-gram, 3-gram frequency distribution</a:t>
          </a:r>
        </a:p>
      </dgm:t>
    </dgm:pt>
    <dgm:pt modelId="{F94EC24A-1983-41D7-B8F7-63C6F67E6663}" type="parTrans" cxnId="{CFC2C538-0EDA-4ED8-814E-8E1FD6BE10F0}">
      <dgm:prSet/>
      <dgm:spPr/>
      <dgm:t>
        <a:bodyPr/>
        <a:lstStyle/>
        <a:p>
          <a:endParaRPr lang="en-US"/>
        </a:p>
      </dgm:t>
    </dgm:pt>
    <dgm:pt modelId="{039C0C39-8AA7-4743-8235-4CE3C3C60DC5}" type="sibTrans" cxnId="{CFC2C538-0EDA-4ED8-814E-8E1FD6BE10F0}">
      <dgm:prSet/>
      <dgm:spPr/>
      <dgm:t>
        <a:bodyPr/>
        <a:lstStyle/>
        <a:p>
          <a:endParaRPr lang="en-US"/>
        </a:p>
      </dgm:t>
    </dgm:pt>
    <dgm:pt modelId="{19210709-5003-4351-9242-187E21CA224D}" type="pres">
      <dgm:prSet presAssocID="{5289FE47-492B-46CB-B5D7-42302A058031}" presName="root" presStyleCnt="0">
        <dgm:presLayoutVars>
          <dgm:dir/>
          <dgm:resizeHandles val="exact"/>
        </dgm:presLayoutVars>
      </dgm:prSet>
      <dgm:spPr/>
    </dgm:pt>
    <dgm:pt modelId="{CA6BFA71-75F0-4DBF-A634-1475AF14A05F}" type="pres">
      <dgm:prSet presAssocID="{447D66BA-0BA6-4C1D-972F-C0661FE89B2F}" presName="compNode" presStyleCnt="0"/>
      <dgm:spPr/>
    </dgm:pt>
    <dgm:pt modelId="{7C23673E-47BF-49E5-9C6D-F3EF6D58A5E7}" type="pres">
      <dgm:prSet presAssocID="{447D66BA-0BA6-4C1D-972F-C0661FE89B2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4D0EFBBE-1243-4276-BC5A-287DFE99923F}" type="pres">
      <dgm:prSet presAssocID="{447D66BA-0BA6-4C1D-972F-C0661FE89B2F}" presName="iconSpace" presStyleCnt="0"/>
      <dgm:spPr/>
    </dgm:pt>
    <dgm:pt modelId="{593F6596-8BFD-4F6E-BE97-2DBADEA7EC25}" type="pres">
      <dgm:prSet presAssocID="{447D66BA-0BA6-4C1D-972F-C0661FE89B2F}" presName="parTx" presStyleLbl="revTx" presStyleIdx="0" presStyleCnt="4">
        <dgm:presLayoutVars>
          <dgm:chMax val="0"/>
          <dgm:chPref val="0"/>
        </dgm:presLayoutVars>
      </dgm:prSet>
      <dgm:spPr/>
    </dgm:pt>
    <dgm:pt modelId="{924E1530-D8E8-4167-A515-2534AF7442A2}" type="pres">
      <dgm:prSet presAssocID="{447D66BA-0BA6-4C1D-972F-C0661FE89B2F}" presName="txSpace" presStyleCnt="0"/>
      <dgm:spPr/>
    </dgm:pt>
    <dgm:pt modelId="{2E256C6F-1836-4FD5-BADB-576C588E91B3}" type="pres">
      <dgm:prSet presAssocID="{447D66BA-0BA6-4C1D-972F-C0661FE89B2F}" presName="desTx" presStyleLbl="revTx" presStyleIdx="1" presStyleCnt="4">
        <dgm:presLayoutVars/>
      </dgm:prSet>
      <dgm:spPr/>
    </dgm:pt>
    <dgm:pt modelId="{BFD21799-5BB1-478F-9FEF-4908AE3B182C}" type="pres">
      <dgm:prSet presAssocID="{54DCCDDF-C02B-48F7-8E0A-FB2BE53C436E}" presName="sibTrans" presStyleCnt="0"/>
      <dgm:spPr/>
    </dgm:pt>
    <dgm:pt modelId="{3806BD78-664D-4B41-A707-0EAB261F827C}" type="pres">
      <dgm:prSet presAssocID="{0A2A4DEE-FDA1-413F-A413-E11B6F9C5332}" presName="compNode" presStyleCnt="0"/>
      <dgm:spPr/>
    </dgm:pt>
    <dgm:pt modelId="{645BAA60-5BB2-4510-ABC6-7FA98F91C580}" type="pres">
      <dgm:prSet presAssocID="{0A2A4DEE-FDA1-413F-A413-E11B6F9C533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95B5C096-1C40-4E3A-B35F-692E5C238AA7}" type="pres">
      <dgm:prSet presAssocID="{0A2A4DEE-FDA1-413F-A413-E11B6F9C5332}" presName="iconSpace" presStyleCnt="0"/>
      <dgm:spPr/>
    </dgm:pt>
    <dgm:pt modelId="{AE679E62-515D-4231-8327-C348F3268A0B}" type="pres">
      <dgm:prSet presAssocID="{0A2A4DEE-FDA1-413F-A413-E11B6F9C5332}" presName="parTx" presStyleLbl="revTx" presStyleIdx="2" presStyleCnt="4">
        <dgm:presLayoutVars>
          <dgm:chMax val="0"/>
          <dgm:chPref val="0"/>
        </dgm:presLayoutVars>
      </dgm:prSet>
      <dgm:spPr/>
    </dgm:pt>
    <dgm:pt modelId="{D5B13712-C726-4016-97B1-0794D59087F3}" type="pres">
      <dgm:prSet presAssocID="{0A2A4DEE-FDA1-413F-A413-E11B6F9C5332}" presName="txSpace" presStyleCnt="0"/>
      <dgm:spPr/>
    </dgm:pt>
    <dgm:pt modelId="{8545FB92-5548-4079-A4FF-F8B7158E8522}" type="pres">
      <dgm:prSet presAssocID="{0A2A4DEE-FDA1-413F-A413-E11B6F9C5332}" presName="desTx" presStyleLbl="revTx" presStyleIdx="3" presStyleCnt="4" custLinFactNeighborX="-382" custLinFactNeighborY="-31654">
        <dgm:presLayoutVars/>
      </dgm:prSet>
      <dgm:spPr/>
    </dgm:pt>
  </dgm:ptLst>
  <dgm:cxnLst>
    <dgm:cxn modelId="{5F2E2535-CD9B-4FF5-85B9-17E1C57D6093}" srcId="{5289FE47-492B-46CB-B5D7-42302A058031}" destId="{447D66BA-0BA6-4C1D-972F-C0661FE89B2F}" srcOrd="0" destOrd="0" parTransId="{2E484A26-728F-4495-90DA-B7F66B9223E2}" sibTransId="{54DCCDDF-C02B-48F7-8E0A-FB2BE53C436E}"/>
    <dgm:cxn modelId="{CFC2C538-0EDA-4ED8-814E-8E1FD6BE10F0}" srcId="{0A2A4DEE-FDA1-413F-A413-E11B6F9C5332}" destId="{131243DD-D57D-4F2A-AB27-E14FA6F7177A}" srcOrd="0" destOrd="0" parTransId="{F94EC24A-1983-41D7-B8F7-63C6F67E6663}" sibTransId="{039C0C39-8AA7-4743-8235-4CE3C3C60DC5}"/>
    <dgm:cxn modelId="{A6B12748-7549-4767-968F-05A4B9973AF1}" srcId="{5289FE47-492B-46CB-B5D7-42302A058031}" destId="{0A2A4DEE-FDA1-413F-A413-E11B6F9C5332}" srcOrd="1" destOrd="0" parTransId="{1BE639B3-DFA1-4495-89F9-6ADB22EC1E36}" sibTransId="{32A4AC60-77CE-4827-A3A1-5F724FE2BF2A}"/>
    <dgm:cxn modelId="{4A56FB4E-5492-4C34-8E04-7E1D19E554E7}" type="presOf" srcId="{447D66BA-0BA6-4C1D-972F-C0661FE89B2F}" destId="{593F6596-8BFD-4F6E-BE97-2DBADEA7EC25}" srcOrd="0" destOrd="0" presId="urn:microsoft.com/office/officeart/2018/2/layout/IconLabelDescriptionList"/>
    <dgm:cxn modelId="{6B0FEC82-7408-4CEB-9E96-541FF0D9B471}" type="presOf" srcId="{131243DD-D57D-4F2A-AB27-E14FA6F7177A}" destId="{8545FB92-5548-4079-A4FF-F8B7158E8522}" srcOrd="0" destOrd="0" presId="urn:microsoft.com/office/officeart/2018/2/layout/IconLabelDescriptionList"/>
    <dgm:cxn modelId="{14A04FD9-1009-4BAE-8283-DCA88D7A169F}" type="presOf" srcId="{0A2A4DEE-FDA1-413F-A413-E11B6F9C5332}" destId="{AE679E62-515D-4231-8327-C348F3268A0B}" srcOrd="0" destOrd="0" presId="urn:microsoft.com/office/officeart/2018/2/layout/IconLabelDescriptionList"/>
    <dgm:cxn modelId="{08599BF4-CA3C-4BF7-89A2-518F258E8A63}" type="presOf" srcId="{5289FE47-492B-46CB-B5D7-42302A058031}" destId="{19210709-5003-4351-9242-187E21CA224D}" srcOrd="0" destOrd="0" presId="urn:microsoft.com/office/officeart/2018/2/layout/IconLabelDescriptionList"/>
    <dgm:cxn modelId="{1A7D6702-02A4-4697-A168-5EBBE85833BF}" type="presParOf" srcId="{19210709-5003-4351-9242-187E21CA224D}" destId="{CA6BFA71-75F0-4DBF-A634-1475AF14A05F}" srcOrd="0" destOrd="0" presId="urn:microsoft.com/office/officeart/2018/2/layout/IconLabelDescriptionList"/>
    <dgm:cxn modelId="{AA1B61E7-9C97-47C3-9C20-E01A242E40C0}" type="presParOf" srcId="{CA6BFA71-75F0-4DBF-A634-1475AF14A05F}" destId="{7C23673E-47BF-49E5-9C6D-F3EF6D58A5E7}" srcOrd="0" destOrd="0" presId="urn:microsoft.com/office/officeart/2018/2/layout/IconLabelDescriptionList"/>
    <dgm:cxn modelId="{CD279971-DDDE-4C8B-B236-4A8FBAF0355C}" type="presParOf" srcId="{CA6BFA71-75F0-4DBF-A634-1475AF14A05F}" destId="{4D0EFBBE-1243-4276-BC5A-287DFE99923F}" srcOrd="1" destOrd="0" presId="urn:microsoft.com/office/officeart/2018/2/layout/IconLabelDescriptionList"/>
    <dgm:cxn modelId="{CBDFD142-3990-4475-99ED-1F016D7CE5DE}" type="presParOf" srcId="{CA6BFA71-75F0-4DBF-A634-1475AF14A05F}" destId="{593F6596-8BFD-4F6E-BE97-2DBADEA7EC25}" srcOrd="2" destOrd="0" presId="urn:microsoft.com/office/officeart/2018/2/layout/IconLabelDescriptionList"/>
    <dgm:cxn modelId="{4C405A8E-F9CF-4177-996F-A242888E578B}" type="presParOf" srcId="{CA6BFA71-75F0-4DBF-A634-1475AF14A05F}" destId="{924E1530-D8E8-4167-A515-2534AF7442A2}" srcOrd="3" destOrd="0" presId="urn:microsoft.com/office/officeart/2018/2/layout/IconLabelDescriptionList"/>
    <dgm:cxn modelId="{83C2014C-3F53-4CD0-A018-543EBB3E2DDD}" type="presParOf" srcId="{CA6BFA71-75F0-4DBF-A634-1475AF14A05F}" destId="{2E256C6F-1836-4FD5-BADB-576C588E91B3}" srcOrd="4" destOrd="0" presId="urn:microsoft.com/office/officeart/2018/2/layout/IconLabelDescriptionList"/>
    <dgm:cxn modelId="{EE2C856D-16D9-4EE4-A9D3-5D5059EEA632}" type="presParOf" srcId="{19210709-5003-4351-9242-187E21CA224D}" destId="{BFD21799-5BB1-478F-9FEF-4908AE3B182C}" srcOrd="1" destOrd="0" presId="urn:microsoft.com/office/officeart/2018/2/layout/IconLabelDescriptionList"/>
    <dgm:cxn modelId="{6DB4239C-18DE-411A-9FF1-D924BA388F7F}" type="presParOf" srcId="{19210709-5003-4351-9242-187E21CA224D}" destId="{3806BD78-664D-4B41-A707-0EAB261F827C}" srcOrd="2" destOrd="0" presId="urn:microsoft.com/office/officeart/2018/2/layout/IconLabelDescriptionList"/>
    <dgm:cxn modelId="{6EB040B9-6DEF-450D-8439-D6E9B832A410}" type="presParOf" srcId="{3806BD78-664D-4B41-A707-0EAB261F827C}" destId="{645BAA60-5BB2-4510-ABC6-7FA98F91C580}" srcOrd="0" destOrd="0" presId="urn:microsoft.com/office/officeart/2018/2/layout/IconLabelDescriptionList"/>
    <dgm:cxn modelId="{D5BD2754-91DB-489F-ADB0-3BA20611E32F}" type="presParOf" srcId="{3806BD78-664D-4B41-A707-0EAB261F827C}" destId="{95B5C096-1C40-4E3A-B35F-692E5C238AA7}" srcOrd="1" destOrd="0" presId="urn:microsoft.com/office/officeart/2018/2/layout/IconLabelDescriptionList"/>
    <dgm:cxn modelId="{67578896-169E-4FC6-B414-D10399C63AF1}" type="presParOf" srcId="{3806BD78-664D-4B41-A707-0EAB261F827C}" destId="{AE679E62-515D-4231-8327-C348F3268A0B}" srcOrd="2" destOrd="0" presId="urn:microsoft.com/office/officeart/2018/2/layout/IconLabelDescriptionList"/>
    <dgm:cxn modelId="{AA88A9AF-050A-45A0-9959-259E9FC72441}" type="presParOf" srcId="{3806BD78-664D-4B41-A707-0EAB261F827C}" destId="{D5B13712-C726-4016-97B1-0794D59087F3}" srcOrd="3" destOrd="0" presId="urn:microsoft.com/office/officeart/2018/2/layout/IconLabelDescriptionList"/>
    <dgm:cxn modelId="{93D1D526-E371-426E-A732-B1AAAD79B7D3}" type="presParOf" srcId="{3806BD78-664D-4B41-A707-0EAB261F827C}" destId="{8545FB92-5548-4079-A4FF-F8B7158E852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3673E-47BF-49E5-9C6D-F3EF6D58A5E7}">
      <dsp:nvSpPr>
        <dsp:cNvPr id="0" name=""/>
        <dsp:cNvSpPr/>
      </dsp:nvSpPr>
      <dsp:spPr>
        <a:xfrm>
          <a:off x="259587" y="0"/>
          <a:ext cx="1510523" cy="151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F6596-8BFD-4F6E-BE97-2DBADEA7EC25}">
      <dsp:nvSpPr>
        <dsp:cNvPr id="0" name=""/>
        <dsp:cNvSpPr/>
      </dsp:nvSpPr>
      <dsp:spPr>
        <a:xfrm>
          <a:off x="259587" y="1645660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Task: To build a polyalphabetic cipher algorithm</a:t>
          </a:r>
        </a:p>
      </dsp:txBody>
      <dsp:txXfrm>
        <a:off x="259587" y="1645660"/>
        <a:ext cx="4315781" cy="647367"/>
      </dsp:txXfrm>
    </dsp:sp>
    <dsp:sp modelId="{2E256C6F-1836-4FD5-BADB-576C588E91B3}">
      <dsp:nvSpPr>
        <dsp:cNvPr id="0" name=""/>
        <dsp:cNvSpPr/>
      </dsp:nvSpPr>
      <dsp:spPr>
        <a:xfrm>
          <a:off x="259587" y="2355882"/>
          <a:ext cx="4315781" cy="786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5BAA60-5BB2-4510-ABC6-7FA98F91C580}">
      <dsp:nvSpPr>
        <dsp:cNvPr id="0" name=""/>
        <dsp:cNvSpPr/>
      </dsp:nvSpPr>
      <dsp:spPr>
        <a:xfrm>
          <a:off x="5330630" y="0"/>
          <a:ext cx="1510523" cy="1510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79E62-515D-4231-8327-C348F3268A0B}">
      <dsp:nvSpPr>
        <dsp:cNvPr id="0" name=""/>
        <dsp:cNvSpPr/>
      </dsp:nvSpPr>
      <dsp:spPr>
        <a:xfrm>
          <a:off x="5330630" y="1645660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 dirty="0"/>
            <a:t>Language statistical analysis</a:t>
          </a:r>
        </a:p>
      </dsp:txBody>
      <dsp:txXfrm>
        <a:off x="5330630" y="1645660"/>
        <a:ext cx="4315781" cy="647367"/>
      </dsp:txXfrm>
    </dsp:sp>
    <dsp:sp modelId="{8545FB92-5548-4079-A4FF-F8B7158E8522}">
      <dsp:nvSpPr>
        <dsp:cNvPr id="0" name=""/>
        <dsp:cNvSpPr/>
      </dsp:nvSpPr>
      <dsp:spPr>
        <a:xfrm>
          <a:off x="5314144" y="2106816"/>
          <a:ext cx="4315781" cy="786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2">
                  <a:lumMod val="40000"/>
                  <a:lumOff val="60000"/>
                </a:schemeClr>
              </a:solidFill>
            </a:rPr>
            <a:t>English word, 2-gram, 3-gram frequency distribution</a:t>
          </a:r>
        </a:p>
      </dsp:txBody>
      <dsp:txXfrm>
        <a:off x="5314144" y="2106816"/>
        <a:ext cx="4315781" cy="7868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9-15T13:07:45.021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brush xml:id="br2">
      <inkml:brushProperty name="width" value="0.055" units="cm"/>
      <inkml:brushProperty name="height" value="0.055" units="cm"/>
    </inkml:brush>
  </inkml:definitions>
  <iact:action type="add" startTime="3681">
    <iact:property name="dataType"/>
    <iact:actionData xml:id="d0">
      <inkml:trace xmlns:inkml="http://www.w3.org/2003/InkML" xml:id="stk0" contextRef="#ctx0" brushRef="#br0">1285 3101 0,'66'0'256,"-21"0"-250,-23 23 2,22-23-1,-22 0 0,0 22 0,1-22 2,-1 0-1,0 0 34,22 22-18,23 0-16,-23 22-3,22-44 4,-21 45-1,43-1-2,-43-44 2,21 22-2,-44-22 2,0 0 0,1 0-1,21 0-1,-22 0 16</inkml:trace>
    </iact:actionData>
  </iact:action>
  <iact:action type="add" startTime="5431">
    <iact:property name="dataType"/>
    <iact:actionData xml:id="d1">
      <inkml:trace xmlns:inkml="http://www.w3.org/2003/InkML" xml:id="stk1" contextRef="#ctx0" brushRef="#br0">1728 2614 0,'89'0'204,"110"0"-194,-88 0-4,22 0 1,22 0-1,-89 0 3,-22 22-2,-21-22 0,21 0 2,-22 0-5,0 0 35,0 0-18,45 45-5,-45-45-10,22 0 2,45 0-1,-45 0 0,0 0 2,-21 0-3,21 0 2,44 0 0,-21 0-1,-23 0 0,45 0-1,-1 0 3,-21 0-3,-1 0 3,45 0-3,-67 0 2,23 0 0,-45 0-2,0 0 1,22-23 1,1 23 0,-23 0-1,22 0 2,0 0-2,1-22-2,-23 22 3,44-22 0,-44 22 0,1 0-1,-1 0 0,0 0 16,0 0 14,44 0-30,45-22 0,-22-22 0,-45 44 1,89 0-2,-44 0 2,-45 0 0,45 0-2,-1 0 2,-66 0 0,23 0-1,-23 0 2,22 0-3,-22 0 2,45 0-3,-45 0 4,22 0-2,-22 0 30,0 0 54,1 0-72,21 0-11,0 0 0,-22 0-2,0 0 1</inkml:trace>
    </iact:actionData>
  </iact:action>
  <iact:action type="add" startTime="9020">
    <iact:property name="dataType"/>
    <iact:actionData xml:id="d2">
      <inkml:trace xmlns:inkml="http://www.w3.org/2003/InkML" xml:id="stk2" contextRef="#ctx0" brushRef="#br1">886 2747 0,'89'0'235,"-1"0"-227,68 0-1,-46 0-1,-21 0 3,66 0-1,-66 0-2,66 0 0,-67 0 2,-44 0 0,23 0 1,-23 0-3,-22 0 1,1 0 0,-1 0 0,0 0 23,66 0-22,67 0-2,-44 0 3,-22 0-3,22 0 0,-45 0 4,-44 0-2,0 0-2,0 0 0,1 0 10,43 0-2,67-22-7,22 22 1,-66 0-1,-45 0 0,44-44 2,1 44-2,-67 0 1,0 0-1,1 0 0,-1 0 24,66 0-17,67-23-8,-44 23 3,22-44-2,-44 44-1,-1 0 1,-21 0 2,-1 0-1,-22 0-2,1 0 1,21 0 1,1 0-2,-1 0 1,-22 0 1,1 0 1,43 0-4,-21 0 5,-23 0-3,-22 0-2,0 0 4</inkml:trace>
    </iact:actionData>
  </iact:action>
  <iact:action type="add" startTime="13170">
    <iact:property name="dataType" value="strokeEraser"/>
    <iact:actionData xml:id="d3">
      <inkml:trace xmlns:inkml="http://www.w3.org/2003/InkML" xml:id="stk3" contextRef="#ctx0" brushRef="#br2">8660 6291 0</inkml:trace>
    </iact:actionData>
  </iact:action>
  <iact:action type="add" startTime="13706">
    <iact:property name="dataType" value="strokeEraser"/>
    <iact:actionData xml:id="d4">
      <inkml:trace xmlns:inkml="http://www.w3.org/2003/InkML" xml:id="stk4" contextRef="#ctx0" brushRef="#br2">8373 5848 0</inkml:trace>
    </iact:actionData>
  </iact:action>
  <iact:action type="remove" startTime="14201">
    <iact:property name="style" value="instant"/>
    <iact:actionData xml:id="d5" ref="#d2"/>
  </iact:action>
  <iact:action type="add" startTime="14203">
    <iact:property name="dataType" value="strokeEraser"/>
    <iact:actionData xml:id="d6">
      <inkml:trace xmlns:inkml="http://www.w3.org/2003/InkML" xml:id="stk5" contextRef="#ctx0" brushRef="#br2">8040 5361 0</inkml:trace>
    </iact:actionData>
  </iact:action>
  <iact:action type="add" startTime="15273">
    <iact:property name="dataType" value="strokeEraser"/>
    <iact:actionData xml:id="d7">
      <inkml:trace xmlns:inkml="http://www.w3.org/2003/InkML" xml:id="stk6" contextRef="#ctx0" brushRef="#br2">8040 5250 0</inkml:trace>
    </iact:actionData>
  </iact:action>
  <iact:action type="remove" startTime="16451">
    <iact:property name="style" value="instant"/>
    <iact:actionData xml:id="d8" ref="#d0"/>
  </iact:action>
  <iact:action type="add" startTime="16453">
    <iact:property name="dataType" value="strokeEraser"/>
    <iact:actionData xml:id="d9">
      <inkml:trace xmlns:inkml="http://www.w3.org/2003/InkML" xml:id="stk7" contextRef="#ctx0" brushRef="#br2">5759 5848 0</inkml:trace>
    </iact:actionData>
  </iact:action>
  <iact:action type="remove" startTime="17730">
    <iact:property name="style" value="instant"/>
    <iact:actionData xml:id="d10" ref="#d1"/>
  </iact:action>
  <iact:action type="add" startTime="17731">
    <iact:property name="dataType" value="strokeEraser"/>
    <iact:actionData xml:id="d11">
      <inkml:trace xmlns:inkml="http://www.w3.org/2003/InkML" xml:id="stk8" contextRef="#ctx0" brushRef="#br2">6999 5405 0</inkml:trace>
    </iact:actionData>
  </iact:action>
  <iact:action type="add" startTime="37051">
    <iact:property name="dataType"/>
    <iact:actionData xml:id="d12">
      <inkml:trace xmlns:inkml="http://www.w3.org/2003/InkML" xml:id="stk9" contextRef="#ctx0" brushRef="#br1">22017 14531 0,'22'0'285,"22"0"-276,45 0-3,44 0 2,-89 0-2,1 0 4,21 0-4,0 0 1,1 0 2,-23 0-3,-22 0 0,23 0 2,21 0 1,-22 0-3,-21 0 1,21 0 1,0 0-2,23 0 3,21 0-2,-44 0 2,1 0-3,43 0 1,1 0 0,0 0 0,-45 0 0,67 0 2,-23 0-2,-21 0 1,-1 0 0,23 0-2,-1 0 2,-43 0 0,-23 0-1,0 0 0,44 0-1,-44 0 60,23 23-58,-23-23 0,0 0 0,0 0-2,0 0 1</inkml:trace>
    </iact:actionData>
  </iact:action>
  <iact:action type="add" startTime="43419">
    <iact:property name="dataType"/>
    <iact:actionData xml:id="d13">
      <inkml:trace xmlns:inkml="http://www.w3.org/2003/InkML" xml:id="stk10" contextRef="#ctx0" brushRef="#br1">25583 17322 0,'-111'0'286,"-44"0"-279,45 0 0,-46 0 0,68 0 2,-1 0-2,45 0 1,-45 0-3,23 0 4,22 0-1,21 0-2,1 0 0,0 0 3,-22 0-1,22 0-3,0 0 4,-1 0-1,1 0 21,0 0 35,0 0-48,-89 0-8,23-22-2,-1 0 2,0 22 0,-21 0 0,21 0-1,0 0 0,-21 0 1,43 0-1,23 0 1,0 0-2,-45 0 2,45 0-1,22 0-1,-1 0 3,1 0-2,0 0 2,0 0-4,-67 0 4,67 0-2,0 0-1,0 0 2,0 0 0,-22 0-1,21 0 1,-21 0-1,22 0 0,0 0 1,0 0-1,0 0 1,-1 0-2,1 0 17,0 0 0,-22 0 19,-1 0-11,23 0-25,-22 0 2,-45 0-2,45 0 3,-44 0-2,43 0 1,1 0-1,-23 0-1,45 0 3,-22 0-3,22 0 2,0 0-1,0 0 1,-1 0 0,1 0 5,0 0-5,0 0 38,0 0-11,-22 0 17,21 0-30,1 0-16,-44 0 2,44 0-1,-1 0 0,1 0 1,0 0 1,-22 0-2,22 0 0,0 0 0,-1 0 0,1 0 0,0 0 1,0 0-1,0 0 17,0 0-11,-23 0 24,23 0-23,0 0-7,0 0 1,0 0 0,0 0-1,-45 0 0,45 0 1,-22 0-1,22 0-1,-1 0 3,1 0-2,0 0 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9-15T13:07:45.0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7888">
    <iact:property name="dataType"/>
    <iact:actionData xml:id="d0">
      <inkml:trace xmlns:inkml="http://www.w3.org/2003/InkML" xml:id="stk0" contextRef="#ctx0" brushRef="#br0">13356 9171 0,'0'44'295,"23"-22"-290,-23 0 4,0 1-1,22-1-1,-22 0-1,22 0 2,-22 0 0,22 0-1,-22 0 1,0 23 0,22-23-2,-22 0 1,0 22 2,0-21-2,22-1-1,45 0 8,-67 0 2,22 0-9,0 0 15,-22 23-15,22-23 14,0 0 2,-22 0-14,23 0 18,-1 0-10,0 1-2,0-1 14,-22 0-2,44 22 3,-44-22-14,0 0 72,0 23-80,-22-23-1,0-22 2,22 22 85,0 0-64,-22 0 63,22 0-79,0 23-3,0-23 1,0 0-3,0 0-1,0 0-2,0 1 1,0-1 8,0 0-8,0 0 2,0 22 3,0-22-1,-22-22 413,0 0-415,-1 0 109,1 0-111,0 0 0,0 0 0,0 0 1,0 0 6,-45 0-6,45 0-2,0 0 3,0 0-2,22 23 316,22-1-306,0-22 3,-22 22-12,22-22 8,-22 22-3,22-22-6,1 22 9,-1 0 33,0-22-32,-22 67-3,22-67-6,22 22-1,-22-22 43,-22 22-21,23-22 3,-46 0 101,-65-133-128,-222-110 4</inkml:trace>
    </iact:actionData>
  </iact:action>
  <iact:action type="add" startTime="11678">
    <iact:property name="dataType"/>
    <iact:actionData xml:id="d1">
      <inkml:trace xmlns:inkml="http://www.w3.org/2003/InkML" xml:id="stk1" contextRef="#ctx0" brushRef="#br0">5095 14266 0,'22'22'298,"0"-22"-267,0 0 12,22 0 9,-21 22 8,-1-22-46,0 0 9,0 0-9,22 22 2,-21-22-10,-1 0 1,0 0 0,22 22 1,-22-22 0,0 0 0,1 0 6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9-15T13:07:45.02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390">
    <iact:property name="dataType"/>
    <iact:actionData xml:id="d0">
      <inkml:trace xmlns:inkml="http://www.w3.org/2003/InkML" xml:id="stk0" contextRef="#ctx0" brushRef="#br0">5870 15750 0,'22'0'302,"0"0"-295,0 0 0,23 0 50,-23 0-49,0 0 0,0 0-1,0 0-1,67 0 18,-67 0-18,0 0 3,0 0-2,0 0 0,1 0 8,-1 0 20,0 0-4,22 0 6,-22 0 0,1 0 29,-1 0 8,0 0-17,0 0-12,0 0-6,0 0-12,0 0 25,23 0-15,-23 0 58</inkml:trace>
    </iact:actionData>
  </iact:action>
  <iact:action type="add" startTime="6060">
    <iact:property name="dataType"/>
    <iact:actionData xml:id="d1">
      <inkml:trace xmlns:inkml="http://www.w3.org/2003/InkML" xml:id="stk1" contextRef="#ctx0" brushRef="#br0">5848 13490 0,'44'0'301,"-22"0"-293,0 0 3,1 0-5,-1 0-1,0 0 2,0 0 0,0 0 1,0 0 7,-22 22-8,22-22 1,23 0 6,-23 0-7,0 0 7,-22 23 16,22-23-7,0 0 0,0 0 13,23 0-22,-1 0 935,-22 0-680</inkml:trace>
    </iact:actionData>
  </iact:action>
  <iact:action type="add" startTime="18994">
    <iact:property name="dataType"/>
    <iact:actionData xml:id="d2">
      <inkml:trace xmlns:inkml="http://www.w3.org/2003/InkML" xml:id="stk2" contextRef="#ctx0" brushRef="#br0">5693 14133 0,'22'0'247,"0"0"-231,0 0-2,0 0 16,0 0-15,1 0 7,-1 0 6,22 0 26,-22 0 4,0 0-30,1 0 75,-1 0-28,0 0 6,0 0-45,0 0 23,22 0 15,1 0-13,-23 0-3,0 0-23,0 0-5,0 0 51,0 0-59,1 0 23,-1 0 13,0 0-8,22 0 62,-22 0 116</inkml:trace>
    </iact:actionData>
  </iact:action>
  <iact:action type="add" startTime="34550">
    <iact:property name="dataType"/>
    <iact:actionData xml:id="d3">
      <inkml:trace xmlns:inkml="http://www.w3.org/2003/InkML" xml:id="stk3" contextRef="#ctx0" brushRef="#br0">5803 16436 0,'23'0'316,"21"0"-301,-22 0-1,22 0 30,-21 0-28,-1 0 3,0 0-9,0 0-3,0 0 0,0 0-1,23 0 4,-23 0 4,0 0 23,0 0 28,0 0-59,0 0 3,0 0 13,1 0 44,-1 0 15,22 0-38,-22 0-34,0 0 13,1 0 8,-1 0 6,0 0 90,0 0-1,0 0-82</inkml:trace>
    </iact:actionData>
  </iact:action>
  <iact:action type="add" startTime="40810">
    <iact:property name="dataType"/>
    <iact:actionData xml:id="d4">
      <inkml:trace xmlns:inkml="http://www.w3.org/2003/InkML" xml:id="stk4" contextRef="#ctx0" brushRef="#br0">5826 14709 0,'22'0'321,"0"0"-292,0 0-5,45 0-17,-45 0 14,0 0-5,0 0 36,0 0-37,0 0 28,0 0 16,1 0 1,-1 0-25,22 0 3,-22 0-10,0 0 40,0 0-39,1 0-7,-1 0 0,0 0 67,0 0-61</inkml:trace>
    </iact:actionData>
  </iact:action>
  <iact:action type="add" startTime="44391">
    <iact:property name="dataType"/>
    <iact:actionData xml:id="d5">
      <inkml:trace xmlns:inkml="http://www.w3.org/2003/InkML" xml:id="stk5" contextRef="#ctx0" brushRef="#br0">5959 16902 0,'22'0'301,"22"0"-294,-22 0 1,0 0 0,0 0-2,1 0 3,-1 0-3,0 0 9,0 0 0,0 0 28,45 0-36,-45 0 1,0 0 0,0 0 13,0 0 30,0 0-27,1 0-18,-1 0 1,0 0 1,22 0 44,-22 0 221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11/relationships/inkAction" Target="../ink/inkAction2.xml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AC1DF-B4D6-4340-A3AD-884B9D66F4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Assignment 1 </a:t>
            </a:r>
            <a:br>
              <a:rPr lang="en-US" dirty="0"/>
            </a:br>
            <a:r>
              <a:rPr lang="en-US" dirty="0"/>
              <a:t>Cryptanalysis of primitive ciphers</a:t>
            </a:r>
            <a:br>
              <a:rPr lang="en-US" dirty="0"/>
            </a:b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DAT510-1 20H Network security and vulnerability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E501D-32A0-407E-9224-8FF51133D0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University of Stavanger</a:t>
            </a:r>
          </a:p>
          <a:p>
            <a:r>
              <a:rPr lang="en-US" dirty="0"/>
              <a:t>Asahi Cantu </a:t>
            </a:r>
            <a:r>
              <a:rPr lang="en-US" dirty="0" err="1"/>
              <a:t>moreno</a:t>
            </a:r>
            <a:endParaRPr lang="en-US" dirty="0"/>
          </a:p>
          <a:p>
            <a:r>
              <a:rPr lang="en-US" dirty="0"/>
              <a:t>Student id: 253964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3DB56FA-EAB3-4580-86B8-AAB3690F2A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67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61"/>
    </mc:Choice>
    <mc:Fallback>
      <p:transition spd="slow" advTm="12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BFD4-A2E2-4702-B466-56F2896E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1.1 Text deciphering – Brute-force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C3829-4FE2-4F91-8580-435FFCF84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1" y="2594096"/>
            <a:ext cx="4689234" cy="286043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7783F-0239-419F-AA1E-A13F11099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Creating an algorithm to decrypt with random keys</a:t>
            </a:r>
          </a:p>
          <a:p>
            <a:r>
              <a:rPr lang="en-US" dirty="0"/>
              <a:t>Try to find readable English patterns after several iterations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61EA1E5-312C-4E6D-B901-AB0DB298CE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23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50"/>
    </mc:Choice>
    <mc:Fallback>
      <p:transition spd="slow" advTm="25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BFD4-A2E2-4702-B466-56F2896E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1.1 Text deciphering – Brute-force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C3829-4FE2-4F91-8580-435FFCF8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60" y="2097088"/>
            <a:ext cx="5504001" cy="335744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7783F-0239-419F-AA1E-A13F11099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Creating an algorithm to find candidate key size</a:t>
            </a:r>
          </a:p>
          <a:p>
            <a:r>
              <a:rPr lang="en-US" dirty="0"/>
              <a:t>Try to find readable English patterns after several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candidate key</a:t>
            </a:r>
            <a:r>
              <a:rPr lang="en-US" dirty="0"/>
              <a:t> iterations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CF47350-91B8-4630-976F-FF1E4744E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54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4"/>
    </mc:Choice>
    <mc:Fallback>
      <p:transition spd="slow" advTm="5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BFD4-A2E2-4702-B466-56F2896E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1.1 Text deciphering – Brute-force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32F9B-A111-410D-8FCE-021276A745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640"/>
          <a:stretch/>
        </p:blipFill>
        <p:spPr>
          <a:xfrm>
            <a:off x="497254" y="1617658"/>
            <a:ext cx="6900325" cy="503603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7783F-0239-419F-AA1E-A13F11099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7067" y="1813958"/>
            <a:ext cx="4720749" cy="3541714"/>
          </a:xfrm>
        </p:spPr>
        <p:txBody>
          <a:bodyPr>
            <a:normAutofit/>
          </a:bodyPr>
          <a:lstStyle/>
          <a:p>
            <a:r>
              <a:rPr lang="en-US" dirty="0"/>
              <a:t>Isolate potential English word patterns. Candidate key =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ybdlaaa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Keep iterating over assumed key pattens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59444F8-7B5D-40B8-BAF7-939B1D8659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72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47"/>
    </mc:Choice>
    <mc:Fallback>
      <p:transition spd="slow" advTm="28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BFD4-A2E2-4702-B466-56F2896E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1.1 Text deciphering – Brute-force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5F14C-4392-414F-9179-D618F9D52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20" y="2097088"/>
            <a:ext cx="5919927" cy="304876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7783F-0239-419F-AA1E-A13F11099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Potential key isolation with new English pattern insights</a:t>
            </a:r>
          </a:p>
          <a:p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ybdlaekc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Switch the key chars to match with the beginning of the encrypted text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9DAACBC-F06F-4A0D-B6D4-5246D7E340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8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16"/>
    </mc:Choice>
    <mc:Fallback>
      <p:transition spd="slow" advTm="13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BFD4-A2E2-4702-B466-56F2896E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1.1 Text deciphering – Brute-force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7783F-0239-419F-AA1E-A13F11099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251" y="5334316"/>
            <a:ext cx="4833781" cy="679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Final key found! ‘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bdlaekcy</a:t>
            </a:r>
            <a:r>
              <a:rPr lang="en-US" dirty="0"/>
              <a:t>’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B63D7-3131-4D53-ADCD-00B0FD524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436" y="1690890"/>
            <a:ext cx="9147951" cy="347621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7F90E24-4958-4C6F-B91D-15EB943FFE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51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53"/>
    </mc:Choice>
    <mc:Fallback>
      <p:transition spd="slow" advTm="15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BFD4-A2E2-4702-B466-56F2896E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1.1 Text deciphering – Key performance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7783F-0239-419F-AA1E-A13F11099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10" y="1884148"/>
            <a:ext cx="4833781" cy="2794944"/>
          </a:xfrm>
        </p:spPr>
        <p:txBody>
          <a:bodyPr>
            <a:normAutofit/>
          </a:bodyPr>
          <a:lstStyle/>
          <a:p>
            <a:r>
              <a:rPr lang="en-US" dirty="0"/>
              <a:t>Encrypt previous text with a random key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Increase length size from 0 – n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N=max text length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2D95B7-C48A-4C0B-9348-B0CC68BA2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0" y="1884148"/>
            <a:ext cx="6210300" cy="421005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54AE3FB-677F-42BC-9A02-0D63D15DA7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8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29"/>
    </mc:Choice>
    <mc:Fallback>
      <p:transition spd="slow" advTm="20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BFD4-A2E2-4702-B466-56F2896E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1.2 Complex Text deciphering - </a:t>
            </a:r>
            <a:r>
              <a:rPr lang="en-US" dirty="0" err="1"/>
              <a:t>CryptAnalysis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7783F-0239-419F-AA1E-A13F11099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499" y="4907435"/>
            <a:ext cx="7296896" cy="2794944"/>
          </a:xfrm>
        </p:spPr>
        <p:txBody>
          <a:bodyPr>
            <a:normAutofit/>
          </a:bodyPr>
          <a:lstStyle/>
          <a:p>
            <a:r>
              <a:rPr lang="en-US" dirty="0"/>
              <a:t>New ciphered text provided</a:t>
            </a:r>
          </a:p>
          <a:p>
            <a:r>
              <a:rPr lang="en-US" dirty="0"/>
              <a:t>Decrypted with found key</a:t>
            </a:r>
          </a:p>
          <a:p>
            <a:r>
              <a:rPr lang="en-US" dirty="0"/>
              <a:t>Found first pattern to be same as previous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AB9FA-8AFE-46AD-99CE-A2CE61B36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489" y="1610289"/>
            <a:ext cx="6487475" cy="320211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4F2D48C-EFAA-41F9-9D62-C9E969F47E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0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62"/>
    </mc:Choice>
    <mc:Fallback>
      <p:transition spd="slow" advTm="28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BFD4-A2E2-4702-B466-56F2896E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1.2 Complex Text deciphering – </a:t>
            </a:r>
            <a:r>
              <a:rPr lang="en-US" dirty="0" err="1"/>
              <a:t>bruteforce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7783F-0239-419F-AA1E-A13F11099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515" y="5016844"/>
            <a:ext cx="7296896" cy="1046205"/>
          </a:xfrm>
        </p:spPr>
        <p:txBody>
          <a:bodyPr>
            <a:normAutofit/>
          </a:bodyPr>
          <a:lstStyle/>
          <a:p>
            <a:r>
              <a:rPr lang="en-US" dirty="0"/>
              <a:t>8-char pattern is decrypted by passing previous decrypted 8-char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A6772-23EB-49EE-BEC7-50A54CD5D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515" y="1594580"/>
            <a:ext cx="8299613" cy="342226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BF07F5F-A5D3-4362-BB2B-3C4FE41756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17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51"/>
    </mc:Choice>
    <mc:Fallback>
      <p:transition spd="slow" advTm="21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BFD4-A2E2-4702-B466-56F2896E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2.1 SDES – Algorithm construction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4AED25-47D2-4774-BFCC-EE1EC6FF7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1" y="2273562"/>
            <a:ext cx="4689234" cy="350150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E7BDF-62B4-4E6D-A7C3-F962B1A93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Implemented from appendix technical manual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Tested all steps and confirmed functionality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Modularized in python class for future use amongst different implementations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Implemented permutations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 boxes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Key generation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F-Function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A18A9EA-0CC7-4D71-A464-8C351B6AF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27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93"/>
    </mc:Choice>
    <mc:Fallback>
      <p:transition spd="slow" advTm="17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BFD4-A2E2-4702-B466-56F2896E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2.2 3SDES – Algorithm construction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26668-BB5B-406E-8BFD-99668E3E71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0" r="10204" b="-3"/>
          <a:stretch/>
        </p:blipFill>
        <p:spPr>
          <a:xfrm>
            <a:off x="831418" y="2334932"/>
            <a:ext cx="5156104" cy="3370823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E7BDF-62B4-4E6D-A7C3-F962B1A93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479" y="2249487"/>
            <a:ext cx="4844521" cy="3541714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Implemented from SDES previous function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Added two keys (k1, k2) to encrypt(k1)-&gt;Decrypt(k2),Encrypt(k1)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25D8ECA-04D6-411A-8D6F-01079879F6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65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0"/>
    </mc:Choice>
    <mc:Fallback>
      <p:transition spd="slow" advTm="8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BFD4-A2E2-4702-B466-56F2896EB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54363-12B4-4A42-B46E-F5F5F7545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Analysis and results of Assignment in: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Polyalphabetic ciphers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Text deciphering – Find encryption key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Complex Text deciphering – Find encryption key from previous task. Extra feature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SDES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Construction of SDES encryption algorithm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Construction of triple SDES encryption algorithm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SDES Cracking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3SDES Cracking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SDES server implementation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34C593F-9E7D-4444-8EBD-3C6C92D4FC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05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34"/>
    </mc:Choice>
    <mc:Fallback>
      <p:transition spd="slow" advTm="47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BFD4-A2E2-4702-B466-56F2896E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/>
              <a:t>2.3 SDES – Cracking</a:t>
            </a:r>
          </a:p>
        </p:txBody>
      </p:sp>
      <p:sp>
        <p:nvSpPr>
          <p:cNvPr id="11" name="Round Diagonal Corner Rectangle 9">
            <a:extLst>
              <a:ext uri="{FF2B5EF4-FFF2-40B4-BE49-F238E27FC236}">
                <a16:creationId xmlns:a16="http://schemas.microsoft.com/office/drawing/2014/main" id="{14436AD2-BD0F-4545-B2E9-06007B35B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31574-EA72-418F-A846-3B15C546E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988" y="1240718"/>
            <a:ext cx="4635583" cy="438062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E7BDF-62B4-4E6D-A7C3-F962B1A93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/>
              <a:t>Same statistical analysis techniques used</a:t>
            </a:r>
          </a:p>
          <a:p>
            <a:r>
              <a:rPr lang="en-US" dirty="0"/>
              <a:t>Created brute-force algorithm to crack code based on candidate 8-bit pattern that matched word ‘e’ or ‘E’</a:t>
            </a:r>
          </a:p>
          <a:p>
            <a:r>
              <a:rPr lang="en-US" dirty="0"/>
              <a:t>Key =</a:t>
            </a:r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1111101110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F3A171C-7A79-4426-83F4-8F6F52259D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44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82"/>
    </mc:Choice>
    <mc:Fallback>
      <p:transition spd="slow" advTm="46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BFD4-A2E2-4702-B466-56F2896E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/>
              <a:t>2.4 3SDES – Cracking</a:t>
            </a:r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58231-883A-44BF-8AA6-161AEF25A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959" y="1137621"/>
            <a:ext cx="5812440" cy="457729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E7BDF-62B4-4E6D-A7C3-F962B1A93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Same brute-force algorithm implemented than in SDES Cracking</a:t>
            </a:r>
          </a:p>
          <a:p>
            <a:r>
              <a:rPr lang="en-US" sz="1800" dirty="0"/>
              <a:t>Tried with two random increasing generating keys</a:t>
            </a:r>
          </a:p>
          <a:p>
            <a:r>
              <a:rPr lang="en-US" sz="1800" dirty="0"/>
              <a:t>K1 = 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1111101010</a:t>
            </a:r>
          </a:p>
          <a:p>
            <a:r>
              <a:rPr lang="en-US" sz="1800" dirty="0"/>
              <a:t>K2 = </a:t>
            </a: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0101011111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8690A9B-5633-42A8-A9D9-7751772209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94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54"/>
    </mc:Choice>
    <mc:Fallback>
      <p:transition spd="slow" advTm="29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F6BFD4-A2E2-4702-B466-56F2896E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/>
              <a:t>2.4 -  SDES server implementation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E7BDF-62B4-4E6D-A7C3-F962B1A93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r>
              <a:rPr lang="en-US"/>
              <a:t>Python-Flask package used</a:t>
            </a:r>
          </a:p>
          <a:p>
            <a:r>
              <a:rPr lang="en-US"/>
              <a:t>SDES modularized and imported from previous implementation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4CC84AA-33F5-45BB-9A06-870D979A31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r="-1" b="6795"/>
          <a:stretch/>
        </p:blipFill>
        <p:spPr>
          <a:xfrm>
            <a:off x="-12741" y="-19040"/>
            <a:ext cx="4635583" cy="685799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F2563D4-FE3C-45EC-979A-8566A37298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70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9"/>
    </mc:Choice>
    <mc:Fallback>
      <p:transition spd="slow" advTm="25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BFD4-A2E2-4702-B466-56F2896E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2.4 -  SDES server 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233998-D293-42E6-873E-ACB85118B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57" y="1945842"/>
            <a:ext cx="4689234" cy="173501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E7BDF-62B4-4E6D-A7C3-F962B1A93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159" y="1758950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Server encrypts on back end via 3SDES algorithm</a:t>
            </a:r>
          </a:p>
          <a:p>
            <a:r>
              <a:rPr lang="en-US" dirty="0"/>
              <a:t>Key stored in server (invisible for final user)</a:t>
            </a:r>
          </a:p>
          <a:p>
            <a:r>
              <a:rPr lang="en-US" dirty="0"/>
              <a:t>Risk and vulnerable if user has access to source code.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28F6E-34BB-4730-9A23-00D22FD02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57" y="3817938"/>
            <a:ext cx="3943350" cy="94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001B9C-1DAE-4E4E-BB6C-A996ACDAA8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757" y="4962526"/>
            <a:ext cx="6543675" cy="828675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31A1A8B-FCF7-4942-8B41-644E025CD5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31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62"/>
    </mc:Choice>
    <mc:Fallback>
      <p:transition spd="slow" advTm="13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14FF4-C176-40CD-912E-E41539CFE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01729-BDA0-4C73-8C9F-92512CC8F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9905998" cy="3541714"/>
          </a:xfrm>
        </p:spPr>
        <p:txBody>
          <a:bodyPr>
            <a:normAutofit/>
          </a:bodyPr>
          <a:lstStyle/>
          <a:p>
            <a:r>
              <a:rPr lang="en-US" dirty="0"/>
              <a:t>Statistical analysis</a:t>
            </a:r>
          </a:p>
          <a:p>
            <a:r>
              <a:rPr lang="en-US" dirty="0"/>
              <a:t>Crypt analysis</a:t>
            </a:r>
          </a:p>
          <a:p>
            <a:r>
              <a:rPr lang="en-US" dirty="0"/>
              <a:t>Brute force code development</a:t>
            </a:r>
          </a:p>
          <a:p>
            <a:r>
              <a:rPr lang="en-US" dirty="0"/>
              <a:t>SDES, 3SDES  Algorithm understanding</a:t>
            </a:r>
          </a:p>
          <a:p>
            <a:r>
              <a:rPr lang="en-US" dirty="0"/>
              <a:t>Password cracking</a:t>
            </a:r>
          </a:p>
          <a:p>
            <a:r>
              <a:rPr lang="en-US" dirty="0"/>
              <a:t>Security conscientiousness</a:t>
            </a:r>
          </a:p>
          <a:p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0F61AED-8A8E-42C7-BEFB-81CB7F3966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50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52"/>
    </mc:Choice>
    <mc:Fallback>
      <p:transition spd="slow" advTm="69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BFD4-A2E2-4702-B466-56F2896E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Polyalphabetic ciphers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8D01DCD-97E8-4EBB-8E2C-CC9FC56615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3774670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217C4C5-37F0-478D-A659-4D344F0C8A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2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75"/>
    </mc:Choice>
    <mc:Fallback>
      <p:transition spd="slow" advTm="34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BFD4-A2E2-4702-B466-56F2896E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/>
            <a:r>
              <a:rPr lang="en-US" dirty="0"/>
              <a:t>1.Polyalphabetic ciphers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3C7F2E-6097-483C-B6AF-C140D1B07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41411" y="2558927"/>
            <a:ext cx="4689234" cy="293077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B57C99-9AA4-4327-86FF-336EBA687F7D}"/>
              </a:ext>
            </a:extLst>
          </p:cNvPr>
          <p:cNvSpPr txBox="1"/>
          <p:nvPr/>
        </p:nvSpPr>
        <p:spPr>
          <a:xfrm>
            <a:off x="6336727" y="2249487"/>
            <a:ext cx="4710683" cy="354171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lIns="91440" tIns="45720" rIns="91440" bIns="45720" numCol="1" spcCol="1270" rtlCol="0" anchorCtr="0">
            <a:normAutofit/>
          </a:bodyPr>
          <a:lstStyle/>
          <a:p>
            <a:pPr marL="0" lvl="0" indent="-228600" defTabSz="914400">
              <a:lnSpc>
                <a:spcPct val="120000"/>
              </a:lnSpc>
              <a:spcBef>
                <a:spcPct val="0"/>
              </a:spcBef>
              <a:spcAft>
                <a:spcPct val="35000"/>
              </a:spcAft>
              <a:buSzPct val="125000"/>
              <a:buFont typeface="Arial" panose="020B0604020202020204" pitchFamily="34" charset="0"/>
              <a:buChar char="•"/>
              <a:defRPr b="1"/>
            </a:pPr>
            <a:r>
              <a:rPr lang="en-US">
                <a:solidFill>
                  <a:schemeClr val="tx1"/>
                </a:solidFill>
              </a:rPr>
              <a:t>Important to understand beforehand the ciphering language and word distribution</a:t>
            </a: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BDDDA1F7-025F-45A5-9A10-FFCD560C58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27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1"/>
    </mc:Choice>
    <mc:Fallback>
      <p:transition spd="slow" advTm="5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32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C7171C6-EA46-47D6-AAE3-DD4CA039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8" name="Rectangle 87">
              <a:extLst>
                <a:ext uri="{FF2B5EF4-FFF2-40B4-BE49-F238E27FC236}">
                  <a16:creationId xmlns:a16="http://schemas.microsoft.com/office/drawing/2014/main" id="{56099417-50E6-4D31-B3BC-8ECCF737F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2">
              <a:extLst>
                <a:ext uri="{FF2B5EF4-FFF2-40B4-BE49-F238E27FC236}">
                  <a16:creationId xmlns:a16="http://schemas.microsoft.com/office/drawing/2014/main" id="{5641C704-94B4-4083-8565-C79289F6F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F6BFD4-A2E2-4702-B466-56F2896E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3851" y="126829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/>
            <a:r>
              <a:rPr lang="en-US" sz="2600" dirty="0"/>
              <a:t>1. Polyalphabetic ciphers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33367-B2C3-4CB9-B7BA-6527DAFBB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5276" y="2641259"/>
            <a:ext cx="3184804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 algn="ctr">
              <a:spcAft>
                <a:spcPct val="35000"/>
              </a:spcAft>
              <a:buNone/>
              <a:defRPr b="1"/>
            </a:pPr>
            <a:r>
              <a:rPr lang="en-US" sz="1900" cap="all" dirty="0">
                <a:solidFill>
                  <a:schemeClr val="tx2"/>
                </a:solidFill>
              </a:rPr>
              <a:t>Implemented code for statistical analysis and text encryption/decryption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7EE28-68A0-4FEC-99AD-CEA0EE0B71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" b="56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1A7C43DF-6C62-45B8-95AA-FD5810A8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92" name="Rectangle 5">
              <a:extLst>
                <a:ext uri="{FF2B5EF4-FFF2-40B4-BE49-F238E27FC236}">
                  <a16:creationId xmlns:a16="http://schemas.microsoft.com/office/drawing/2014/main" id="{BDEB9B3F-C225-43E6-9726-04AF9C1A5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3" name="Freeform 6">
              <a:extLst>
                <a:ext uri="{FF2B5EF4-FFF2-40B4-BE49-F238E27FC236}">
                  <a16:creationId xmlns:a16="http://schemas.microsoft.com/office/drawing/2014/main" id="{4E61800F-DF6F-43CD-8C12-45DB0ED56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7">
              <a:extLst>
                <a:ext uri="{FF2B5EF4-FFF2-40B4-BE49-F238E27FC236}">
                  <a16:creationId xmlns:a16="http://schemas.microsoft.com/office/drawing/2014/main" id="{D183EED0-F5DA-44B0-9457-5D40010DA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8">
              <a:extLst>
                <a:ext uri="{FF2B5EF4-FFF2-40B4-BE49-F238E27FC236}">
                  <a16:creationId xmlns:a16="http://schemas.microsoft.com/office/drawing/2014/main" id="{FDC5A0D4-B99A-485A-89FF-844974568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9">
              <a:extLst>
                <a:ext uri="{FF2B5EF4-FFF2-40B4-BE49-F238E27FC236}">
                  <a16:creationId xmlns:a16="http://schemas.microsoft.com/office/drawing/2014/main" id="{0FE319C8-F4B9-4442-BD90-0519E429A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id="{3BB8B11B-3B31-4AFA-8E9F-1A34B6D09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1">
              <a:extLst>
                <a:ext uri="{FF2B5EF4-FFF2-40B4-BE49-F238E27FC236}">
                  <a16:creationId xmlns:a16="http://schemas.microsoft.com/office/drawing/2014/main" id="{539DB9EB-8B31-4642-A442-7EDEF64FD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F39533B1-CCEC-4EF1-829E-718CC4E93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3">
              <a:extLst>
                <a:ext uri="{FF2B5EF4-FFF2-40B4-BE49-F238E27FC236}">
                  <a16:creationId xmlns:a16="http://schemas.microsoft.com/office/drawing/2014/main" id="{48712762-A8E5-45A2-B60F-3DA82DFC9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4">
              <a:extLst>
                <a:ext uri="{FF2B5EF4-FFF2-40B4-BE49-F238E27FC236}">
                  <a16:creationId xmlns:a16="http://schemas.microsoft.com/office/drawing/2014/main" id="{94B12164-83B1-49AC-9C1F-340008C18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5">
              <a:extLst>
                <a:ext uri="{FF2B5EF4-FFF2-40B4-BE49-F238E27FC236}">
                  <a16:creationId xmlns:a16="http://schemas.microsoft.com/office/drawing/2014/main" id="{C7DFAE75-1B9F-4753-8FA6-2B5ABD5E9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49E7D20F-0504-4E85-8FD8-691101FDC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B14F755D-AF63-4D99-8291-03149E5FE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8">
              <a:extLst>
                <a:ext uri="{FF2B5EF4-FFF2-40B4-BE49-F238E27FC236}">
                  <a16:creationId xmlns:a16="http://schemas.microsoft.com/office/drawing/2014/main" id="{33C0DFAF-5A4B-420B-95DE-0D2C04AA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9">
              <a:extLst>
                <a:ext uri="{FF2B5EF4-FFF2-40B4-BE49-F238E27FC236}">
                  <a16:creationId xmlns:a16="http://schemas.microsoft.com/office/drawing/2014/main" id="{96F54509-CFB7-4AF8-A899-904CC72CC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0">
              <a:extLst>
                <a:ext uri="{FF2B5EF4-FFF2-40B4-BE49-F238E27FC236}">
                  <a16:creationId xmlns:a16="http://schemas.microsoft.com/office/drawing/2014/main" id="{384A2F41-8978-49E0-A927-D58750662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1">
              <a:extLst>
                <a:ext uri="{FF2B5EF4-FFF2-40B4-BE49-F238E27FC236}">
                  <a16:creationId xmlns:a16="http://schemas.microsoft.com/office/drawing/2014/main" id="{07930ABC-E4F5-4079-A7FF-76DE9E787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2">
              <a:extLst>
                <a:ext uri="{FF2B5EF4-FFF2-40B4-BE49-F238E27FC236}">
                  <a16:creationId xmlns:a16="http://schemas.microsoft.com/office/drawing/2014/main" id="{FCD3C4A5-587C-432B-8F18-FA9EBEAF8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3">
              <a:extLst>
                <a:ext uri="{FF2B5EF4-FFF2-40B4-BE49-F238E27FC236}">
                  <a16:creationId xmlns:a16="http://schemas.microsoft.com/office/drawing/2014/main" id="{5F2BDFA3-A67E-4401-AA87-900456BFA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4">
              <a:extLst>
                <a:ext uri="{FF2B5EF4-FFF2-40B4-BE49-F238E27FC236}">
                  <a16:creationId xmlns:a16="http://schemas.microsoft.com/office/drawing/2014/main" id="{DFC87E89-90EB-42B2-BA68-CFC0EDA9B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5">
              <a:extLst>
                <a:ext uri="{FF2B5EF4-FFF2-40B4-BE49-F238E27FC236}">
                  <a16:creationId xmlns:a16="http://schemas.microsoft.com/office/drawing/2014/main" id="{826316A2-CD38-417D-9E5D-7E2C4E46E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6">
              <a:extLst>
                <a:ext uri="{FF2B5EF4-FFF2-40B4-BE49-F238E27FC236}">
                  <a16:creationId xmlns:a16="http://schemas.microsoft.com/office/drawing/2014/main" id="{20EA31E1-79BA-4721-9993-BB4313D3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7">
              <a:extLst>
                <a:ext uri="{FF2B5EF4-FFF2-40B4-BE49-F238E27FC236}">
                  <a16:creationId xmlns:a16="http://schemas.microsoft.com/office/drawing/2014/main" id="{33BAEAF8-89EF-47F7-9AF4-42BF388D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8">
              <a:extLst>
                <a:ext uri="{FF2B5EF4-FFF2-40B4-BE49-F238E27FC236}">
                  <a16:creationId xmlns:a16="http://schemas.microsoft.com/office/drawing/2014/main" id="{89190398-1BB4-4DF2-ACA4-34008058F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9">
              <a:extLst>
                <a:ext uri="{FF2B5EF4-FFF2-40B4-BE49-F238E27FC236}">
                  <a16:creationId xmlns:a16="http://schemas.microsoft.com/office/drawing/2014/main" id="{B6D40144-76DD-412F-87BD-7FB91D6F4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0">
              <a:extLst>
                <a:ext uri="{FF2B5EF4-FFF2-40B4-BE49-F238E27FC236}">
                  <a16:creationId xmlns:a16="http://schemas.microsoft.com/office/drawing/2014/main" id="{F97B6EF2-BF6F-4EF1-8E14-6EFDDAF9D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1">
              <a:extLst>
                <a:ext uri="{FF2B5EF4-FFF2-40B4-BE49-F238E27FC236}">
                  <a16:creationId xmlns:a16="http://schemas.microsoft.com/office/drawing/2014/main" id="{0CEBC145-3BEC-40B8-9019-B499D5CA4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2">
              <a:extLst>
                <a:ext uri="{FF2B5EF4-FFF2-40B4-BE49-F238E27FC236}">
                  <a16:creationId xmlns:a16="http://schemas.microsoft.com/office/drawing/2014/main" id="{C005CE09-5CB1-4149-930C-0D4EEA9A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Rectangle 33">
              <a:extLst>
                <a:ext uri="{FF2B5EF4-FFF2-40B4-BE49-F238E27FC236}">
                  <a16:creationId xmlns:a16="http://schemas.microsoft.com/office/drawing/2014/main" id="{F08D8FC9-82D6-4D11-AB57-BF732BA2E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1" name="Freeform 34">
              <a:extLst>
                <a:ext uri="{FF2B5EF4-FFF2-40B4-BE49-F238E27FC236}">
                  <a16:creationId xmlns:a16="http://schemas.microsoft.com/office/drawing/2014/main" id="{D3850C8D-959A-46CA-9EDA-4950BAF2D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5">
              <a:extLst>
                <a:ext uri="{FF2B5EF4-FFF2-40B4-BE49-F238E27FC236}">
                  <a16:creationId xmlns:a16="http://schemas.microsoft.com/office/drawing/2014/main" id="{824AD5DC-310B-45F8-B702-5D73B04DC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6">
              <a:extLst>
                <a:ext uri="{FF2B5EF4-FFF2-40B4-BE49-F238E27FC236}">
                  <a16:creationId xmlns:a16="http://schemas.microsoft.com/office/drawing/2014/main" id="{B03C1129-4F01-49CF-A5D4-DCFE93B8B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7">
              <a:extLst>
                <a:ext uri="{FF2B5EF4-FFF2-40B4-BE49-F238E27FC236}">
                  <a16:creationId xmlns:a16="http://schemas.microsoft.com/office/drawing/2014/main" id="{E6C5106F-7014-4FF8-B0FC-8DD63E2A5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38">
              <a:extLst>
                <a:ext uri="{FF2B5EF4-FFF2-40B4-BE49-F238E27FC236}">
                  <a16:creationId xmlns:a16="http://schemas.microsoft.com/office/drawing/2014/main" id="{4BCE0F7C-0E64-458B-9353-848556B20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39">
              <a:extLst>
                <a:ext uri="{FF2B5EF4-FFF2-40B4-BE49-F238E27FC236}">
                  <a16:creationId xmlns:a16="http://schemas.microsoft.com/office/drawing/2014/main" id="{58D5D6FC-E890-4423-BB31-81F3D444E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0">
              <a:extLst>
                <a:ext uri="{FF2B5EF4-FFF2-40B4-BE49-F238E27FC236}">
                  <a16:creationId xmlns:a16="http://schemas.microsoft.com/office/drawing/2014/main" id="{347E3C13-5CA8-4EE5-BB16-81C50F72D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1">
              <a:extLst>
                <a:ext uri="{FF2B5EF4-FFF2-40B4-BE49-F238E27FC236}">
                  <a16:creationId xmlns:a16="http://schemas.microsoft.com/office/drawing/2014/main" id="{9037BA39-8C16-4305-9205-874625968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2">
              <a:extLst>
                <a:ext uri="{FF2B5EF4-FFF2-40B4-BE49-F238E27FC236}">
                  <a16:creationId xmlns:a16="http://schemas.microsoft.com/office/drawing/2014/main" id="{02601F0F-E0E0-4A6F-9487-9B5DC0FC6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43">
              <a:extLst>
                <a:ext uri="{FF2B5EF4-FFF2-40B4-BE49-F238E27FC236}">
                  <a16:creationId xmlns:a16="http://schemas.microsoft.com/office/drawing/2014/main" id="{8F0015F8-47CE-4D19-8F29-525DE7CE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44">
              <a:extLst>
                <a:ext uri="{FF2B5EF4-FFF2-40B4-BE49-F238E27FC236}">
                  <a16:creationId xmlns:a16="http://schemas.microsoft.com/office/drawing/2014/main" id="{461CFAD1-B826-42C6-9A20-77DA27D04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Rectangle 45">
              <a:extLst>
                <a:ext uri="{FF2B5EF4-FFF2-40B4-BE49-F238E27FC236}">
                  <a16:creationId xmlns:a16="http://schemas.microsoft.com/office/drawing/2014/main" id="{5C0DBEF4-5974-4FF8-8043-517C217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3" name="Freeform 46">
              <a:extLst>
                <a:ext uri="{FF2B5EF4-FFF2-40B4-BE49-F238E27FC236}">
                  <a16:creationId xmlns:a16="http://schemas.microsoft.com/office/drawing/2014/main" id="{C44AD8A0-5AAD-40E0-9382-4BB7CD3C5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47">
              <a:extLst>
                <a:ext uri="{FF2B5EF4-FFF2-40B4-BE49-F238E27FC236}">
                  <a16:creationId xmlns:a16="http://schemas.microsoft.com/office/drawing/2014/main" id="{E69E7E91-7D80-4053-B776-390644F6A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8">
              <a:extLst>
                <a:ext uri="{FF2B5EF4-FFF2-40B4-BE49-F238E27FC236}">
                  <a16:creationId xmlns:a16="http://schemas.microsoft.com/office/drawing/2014/main" id="{9DCDCA0D-7DF0-458A-9F44-E279F8E4D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49">
              <a:extLst>
                <a:ext uri="{FF2B5EF4-FFF2-40B4-BE49-F238E27FC236}">
                  <a16:creationId xmlns:a16="http://schemas.microsoft.com/office/drawing/2014/main" id="{F5915D4C-1A03-4B6E-A0B7-F37365BDC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0">
              <a:extLst>
                <a:ext uri="{FF2B5EF4-FFF2-40B4-BE49-F238E27FC236}">
                  <a16:creationId xmlns:a16="http://schemas.microsoft.com/office/drawing/2014/main" id="{6014BA40-1928-40CA-9AF1-66DC3D8D4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1">
              <a:extLst>
                <a:ext uri="{FF2B5EF4-FFF2-40B4-BE49-F238E27FC236}">
                  <a16:creationId xmlns:a16="http://schemas.microsoft.com/office/drawing/2014/main" id="{13C62284-3A4A-4D9B-A961-560CEEC69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2">
              <a:extLst>
                <a:ext uri="{FF2B5EF4-FFF2-40B4-BE49-F238E27FC236}">
                  <a16:creationId xmlns:a16="http://schemas.microsoft.com/office/drawing/2014/main" id="{455348FF-DF1A-4EEC-ADF1-6902F64B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3">
              <a:extLst>
                <a:ext uri="{FF2B5EF4-FFF2-40B4-BE49-F238E27FC236}">
                  <a16:creationId xmlns:a16="http://schemas.microsoft.com/office/drawing/2014/main" id="{4ABA1C18-42D0-449B-9906-A9CADF63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54">
              <a:extLst>
                <a:ext uri="{FF2B5EF4-FFF2-40B4-BE49-F238E27FC236}">
                  <a16:creationId xmlns:a16="http://schemas.microsoft.com/office/drawing/2014/main" id="{96A7F1AE-6B77-4E76-96FB-0E77DD668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55">
              <a:extLst>
                <a:ext uri="{FF2B5EF4-FFF2-40B4-BE49-F238E27FC236}">
                  <a16:creationId xmlns:a16="http://schemas.microsoft.com/office/drawing/2014/main" id="{88F9C65E-66A1-4E52-BB44-725429B73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56">
              <a:extLst>
                <a:ext uri="{FF2B5EF4-FFF2-40B4-BE49-F238E27FC236}">
                  <a16:creationId xmlns:a16="http://schemas.microsoft.com/office/drawing/2014/main" id="{903B539B-47B8-404F-B2D8-440E7A63C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57">
              <a:extLst>
                <a:ext uri="{FF2B5EF4-FFF2-40B4-BE49-F238E27FC236}">
                  <a16:creationId xmlns:a16="http://schemas.microsoft.com/office/drawing/2014/main" id="{E307E88A-4532-4AF5-9DD7-AC651A02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58">
              <a:extLst>
                <a:ext uri="{FF2B5EF4-FFF2-40B4-BE49-F238E27FC236}">
                  <a16:creationId xmlns:a16="http://schemas.microsoft.com/office/drawing/2014/main" id="{FBBB7833-3456-45AD-ADCE-FE8DA8773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0D26923-EE65-4E57-B679-61B80FBCA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48" name="Freeform 32">
              <a:extLst>
                <a:ext uri="{FF2B5EF4-FFF2-40B4-BE49-F238E27FC236}">
                  <a16:creationId xmlns:a16="http://schemas.microsoft.com/office/drawing/2014/main" id="{CCFEB195-EB36-44FF-8797-E3560DB15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3">
              <a:extLst>
                <a:ext uri="{FF2B5EF4-FFF2-40B4-BE49-F238E27FC236}">
                  <a16:creationId xmlns:a16="http://schemas.microsoft.com/office/drawing/2014/main" id="{F9DFB3B4-CAB4-464D-B98E-B1D631F83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4">
              <a:extLst>
                <a:ext uri="{FF2B5EF4-FFF2-40B4-BE49-F238E27FC236}">
                  <a16:creationId xmlns:a16="http://schemas.microsoft.com/office/drawing/2014/main" id="{AF9C413E-250B-480A-95EF-7530544E1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5">
              <a:extLst>
                <a:ext uri="{FF2B5EF4-FFF2-40B4-BE49-F238E27FC236}">
                  <a16:creationId xmlns:a16="http://schemas.microsoft.com/office/drawing/2014/main" id="{835624A6-4E96-4687-BA1D-79877D44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6">
              <a:extLst>
                <a:ext uri="{FF2B5EF4-FFF2-40B4-BE49-F238E27FC236}">
                  <a16:creationId xmlns:a16="http://schemas.microsoft.com/office/drawing/2014/main" id="{9FDC4B4C-B72D-4BF9-802F-8936D2BA3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7">
              <a:extLst>
                <a:ext uri="{FF2B5EF4-FFF2-40B4-BE49-F238E27FC236}">
                  <a16:creationId xmlns:a16="http://schemas.microsoft.com/office/drawing/2014/main" id="{EA39328B-6796-4B68-AC37-D15A58FD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8">
              <a:extLst>
                <a:ext uri="{FF2B5EF4-FFF2-40B4-BE49-F238E27FC236}">
                  <a16:creationId xmlns:a16="http://schemas.microsoft.com/office/drawing/2014/main" id="{E183C829-3FB7-4A3A-BA25-48085399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9">
              <a:extLst>
                <a:ext uri="{FF2B5EF4-FFF2-40B4-BE49-F238E27FC236}">
                  <a16:creationId xmlns:a16="http://schemas.microsoft.com/office/drawing/2014/main" id="{3432DC05-0F64-445E-9A04-28F38C31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0">
              <a:extLst>
                <a:ext uri="{FF2B5EF4-FFF2-40B4-BE49-F238E27FC236}">
                  <a16:creationId xmlns:a16="http://schemas.microsoft.com/office/drawing/2014/main" id="{84B73A47-61BF-41AA-88B2-8E886FE76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Rectangle 41">
              <a:extLst>
                <a:ext uri="{FF2B5EF4-FFF2-40B4-BE49-F238E27FC236}">
                  <a16:creationId xmlns:a16="http://schemas.microsoft.com/office/drawing/2014/main" id="{1598D14B-84D4-4984-9F52-076847DF3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2748E69-581E-40D0-A93F-C09BD97D11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9619" y="4872833"/>
            <a:ext cx="4553483" cy="16240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469281E-8D42-49FA-B179-CAA213350E2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15080" y="5231160"/>
              <a:ext cx="1595160" cy="1005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469281E-8D42-49FA-B179-CAA213350E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99240" y="5167800"/>
                <a:ext cx="1626480" cy="113184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D0F54D9-6971-4E39-90B2-16153C6915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55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90"/>
    </mc:Choice>
    <mc:Fallback>
      <p:transition spd="slow" advTm="51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BFD4-A2E2-4702-B466-56F2896E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1.1 Text deciphering – Find encryption key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A8C95-53E6-4732-AC84-48F97547E2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05" r="35449" b="-1"/>
          <a:stretch/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54363-12B4-4A42-B46E-F5F5F7545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479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Given a ciphered text and by using the previous algorithms, perform statistical analysis to find the encryption key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E2324D6-7735-4493-B708-F84A6B2F17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1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87"/>
    </mc:Choice>
    <mc:Fallback>
      <p:transition spd="slow" advTm="13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BFD4-A2E2-4702-B466-56F2896E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1.1 Text deciphering – Parsing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7783F-0239-419F-AA1E-A13F11099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FFA23-ABF8-4960-B7F3-6C6DD6863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103" y="2323069"/>
            <a:ext cx="9911543" cy="3253407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E5728A6-4219-41A7-8680-1E029BA667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70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68"/>
    </mc:Choice>
    <mc:Fallback>
      <p:transition spd="slow" advTm="30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6BFD4-A2E2-4702-B466-56F2896E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/>
              <a:t>1.1 Text deciphering – Parsing text</a:t>
            </a:r>
          </a:p>
        </p:txBody>
      </p:sp>
      <p:sp>
        <p:nvSpPr>
          <p:cNvPr id="11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E0518-025D-4BE3-A355-939F50E59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988" y="1409184"/>
            <a:ext cx="6112382" cy="403417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7783F-0239-419F-AA1E-A13F11099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Parsed text analyzed to find</a:t>
            </a:r>
          </a:p>
          <a:p>
            <a:r>
              <a:rPr lang="en-US" sz="1800" dirty="0"/>
              <a:t>Word frequency</a:t>
            </a:r>
          </a:p>
          <a:p>
            <a:r>
              <a:rPr lang="en-US" sz="1800" dirty="0"/>
              <a:t>2-Gram frequency</a:t>
            </a:r>
          </a:p>
          <a:p>
            <a:r>
              <a:rPr lang="en-US" sz="1800" dirty="0"/>
              <a:t>3-Gram frequency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EE293D-3266-437E-BBB5-F705B06D03C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34200" y="3301560"/>
              <a:ext cx="3125880" cy="1866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EE293D-3266-437E-BBB5-F705B06D03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18360" y="3238200"/>
                <a:ext cx="3157200" cy="19929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A1E9ADB-3E46-4F5A-B199-9647D89E13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15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33"/>
    </mc:Choice>
    <mc:Fallback>
      <p:transition spd="slow" advTm="15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0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F6BFD4-A2E2-4702-B466-56F2896E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1.1 Text deciphering – Finding key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75E3B1-865D-40E4-BF19-68A299294F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1586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7783F-0239-419F-AA1E-A13F11099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 err="1"/>
              <a:t>Assumpion</a:t>
            </a:r>
            <a:r>
              <a:rPr lang="en-US" sz="1800" dirty="0"/>
              <a:t>: most frequent 2-gram = ‘RI’ =&gt; TH</a:t>
            </a:r>
          </a:p>
          <a:p>
            <a:pPr lvl="1"/>
            <a:r>
              <a:rPr lang="en-US" sz="1400" dirty="0"/>
              <a:t>Candidate Key = </a:t>
            </a:r>
            <a:r>
              <a:rPr lang="en-US" sz="14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YB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3972C60-5D8F-42C8-8453-70EB4B0BD05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49480" y="4856400"/>
              <a:ext cx="327240" cy="12286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3972C60-5D8F-42C8-8453-70EB4B0BD0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33640" y="4793040"/>
                <a:ext cx="358560" cy="1355400"/>
              </a:xfrm>
              <a:prstGeom prst="rect">
                <a:avLst/>
              </a:prstGeom>
            </p:spPr>
          </p:pic>
        </mc:Fallback>
      </mc:AlternateContent>
      <p:pic>
        <p:nvPicPr>
          <p:cNvPr id="70" name="Audio 69">
            <a:hlinkClick r:id="" action="ppaction://media"/>
            <a:extLst>
              <a:ext uri="{FF2B5EF4-FFF2-40B4-BE49-F238E27FC236}">
                <a16:creationId xmlns:a16="http://schemas.microsoft.com/office/drawing/2014/main" id="{DA65A54E-6FB8-48E9-A927-505F7F330F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81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112"/>
    </mc:Choice>
    <mc:Fallback>
      <p:transition spd="slow" advTm="54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556</Words>
  <Application>Microsoft Office PowerPoint</Application>
  <PresentationFormat>Widescreen</PresentationFormat>
  <Paragraphs>93</Paragraphs>
  <Slides>24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Tw Cen MT</vt:lpstr>
      <vt:lpstr>Circuit</vt:lpstr>
      <vt:lpstr>Assignment 1  Cryptanalysis of primitive ciphers DAT510-1 20H Network security and vulnerability</vt:lpstr>
      <vt:lpstr>Introduction</vt:lpstr>
      <vt:lpstr>Polyalphabetic ciphers</vt:lpstr>
      <vt:lpstr>1.Polyalphabetic ciphers</vt:lpstr>
      <vt:lpstr>1. Polyalphabetic ciphers</vt:lpstr>
      <vt:lpstr>1.1 Text deciphering – Find encryption key</vt:lpstr>
      <vt:lpstr>1.1 Text deciphering – Parsing text</vt:lpstr>
      <vt:lpstr>1.1 Text deciphering – Parsing text</vt:lpstr>
      <vt:lpstr>1.1 Text deciphering – Finding key insights</vt:lpstr>
      <vt:lpstr>1.1 Text deciphering – Brute-force analysis</vt:lpstr>
      <vt:lpstr>1.1 Text deciphering – Brute-force analysis</vt:lpstr>
      <vt:lpstr>1.1 Text deciphering – Brute-force analysis</vt:lpstr>
      <vt:lpstr>1.1 Text deciphering – Brute-force analysis</vt:lpstr>
      <vt:lpstr>1.1 Text deciphering – Brute-force analysis</vt:lpstr>
      <vt:lpstr>1.1 Text deciphering – Key performance</vt:lpstr>
      <vt:lpstr>1.2 Complex Text deciphering - CryptAnalysis</vt:lpstr>
      <vt:lpstr>1.2 Complex Text deciphering – bruteforce</vt:lpstr>
      <vt:lpstr>2.1 SDES – Algorithm construction</vt:lpstr>
      <vt:lpstr>2.2 3SDES – Algorithm construction</vt:lpstr>
      <vt:lpstr>2.3 SDES – Cracking</vt:lpstr>
      <vt:lpstr>2.4 3SDES – Cracking</vt:lpstr>
      <vt:lpstr>2.4 -  SDES server implementation</vt:lpstr>
      <vt:lpstr>2.4 -  SDES server implementation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1  Cryptanalysis of primitive ciphers DAT510-1 20H Network security and vulnerability</dc:title>
  <dc:creator>Asahi Cantu</dc:creator>
  <cp:lastModifiedBy>Asahi Cantu</cp:lastModifiedBy>
  <cp:revision>4</cp:revision>
  <dcterms:created xsi:type="dcterms:W3CDTF">2020-09-15T11:45:12Z</dcterms:created>
  <dcterms:modified xsi:type="dcterms:W3CDTF">2020-09-15T13:19:13Z</dcterms:modified>
</cp:coreProperties>
</file>